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61" r:id="rId5"/>
    <p:sldId id="625" r:id="rId6"/>
    <p:sldId id="633" r:id="rId7"/>
    <p:sldId id="634" r:id="rId8"/>
    <p:sldId id="637" r:id="rId9"/>
    <p:sldId id="640" r:id="rId10"/>
    <p:sldId id="6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Matyjasek" initials="PM" lastIdx="3" clrIdx="0">
    <p:extLst>
      <p:ext uri="{19B8F6BF-5375-455C-9EA6-DF929625EA0E}">
        <p15:presenceInfo xmlns:p15="http://schemas.microsoft.com/office/powerpoint/2012/main" userId="S::pawel.matyjasek@clear.bank::b6bb1fc0-5d4b-4de4-94e3-5cd3e89a358a" providerId="AD"/>
      </p:ext>
    </p:extLst>
  </p:cmAuthor>
  <p:cmAuthor id="2" name="Rajesh Eangoor" initials="RE" lastIdx="1" clrIdx="1">
    <p:extLst>
      <p:ext uri="{19B8F6BF-5375-455C-9EA6-DF929625EA0E}">
        <p15:presenceInfo xmlns:p15="http://schemas.microsoft.com/office/powerpoint/2012/main" userId="S::rajesh.eangoor@clear.bank::6927de55-e35b-4abc-ad32-e89aad60c1d9" providerId="AD"/>
      </p:ext>
    </p:extLst>
  </p:cmAuthor>
  <p:cmAuthor id="3" name="Dionne Hairsine" initials="DH" lastIdx="10" clrIdx="2">
    <p:extLst>
      <p:ext uri="{19B8F6BF-5375-455C-9EA6-DF929625EA0E}">
        <p15:presenceInfo xmlns:p15="http://schemas.microsoft.com/office/powerpoint/2012/main" userId="S::dionne.hairsine@clear.bank::3dbccaee-0a48-481c-bca8-49d8e16d6bb9" providerId="AD"/>
      </p:ext>
    </p:extLst>
  </p:cmAuthor>
  <p:cmAuthor id="4" name="Adam Swystun" initials="AS" lastIdx="6" clrIdx="3">
    <p:extLst>
      <p:ext uri="{19B8F6BF-5375-455C-9EA6-DF929625EA0E}">
        <p15:presenceInfo xmlns:p15="http://schemas.microsoft.com/office/powerpoint/2012/main" userId="S::adam.swystun@clear.bank::5025ef26-81bf-4e51-a8c8-c21988ffb640" providerId="AD"/>
      </p:ext>
    </p:extLst>
  </p:cmAuthor>
  <p:cmAuthor id="5" name="Gabriel" initials="G" lastIdx="1" clrIdx="4">
    <p:extLst>
      <p:ext uri="{19B8F6BF-5375-455C-9EA6-DF929625EA0E}">
        <p15:presenceInfo xmlns:p15="http://schemas.microsoft.com/office/powerpoint/2012/main" userId="S::gabriel.ng@clear.bank::ba4ea328-32e5-49a3-9a28-e8f3e32fa4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9ADE"/>
    <a:srgbClr val="3049D0"/>
    <a:srgbClr val="F55200"/>
    <a:srgbClr val="F2F9FC"/>
    <a:srgbClr val="021563"/>
    <a:srgbClr val="F55301"/>
    <a:srgbClr val="00AD00"/>
    <a:srgbClr val="DFE1E0"/>
    <a:srgbClr val="454A6B"/>
    <a:srgbClr val="D0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96" dt="2021-03-07T23:20:27.187"/>
    <p1510:client id="{265431B8-F8B9-5865-991E-02B7F30F7E51}" v="40" dt="2021-03-08T09:20:10.001"/>
    <p1510:client id="{26D469FD-B0AC-492D-9E15-7EA4464DD43F}" v="5" dt="2021-03-08T08:55:44.889"/>
    <p1510:client id="{398FBF74-8F7E-478F-BE62-AE031763E3B4}" v="364" dt="2021-03-08T09:36:52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264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6732A-0F45-6D41-A87E-F0EE960A5E38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60EEB-C54C-124A-A4B0-376CBE16F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2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60EEB-C54C-124A-A4B0-376CBE16F5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3F09-61EF-D64E-9DF7-21706153D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DF3D8-C610-2846-B94D-53EB67C0E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C4AC5-762D-B444-A8ED-E29CCAB1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0192-8717-4943-81A6-4F8A4EE9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87BB-3269-0F49-8F92-09FB426E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5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5D68-645D-9445-BE5B-6EC12D82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14F90-07C3-C94D-95E5-DA628393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62C7A-48F2-8A41-A0E1-128DF096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6E52-D086-334D-B48A-A0D496CA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407DD-5414-EF46-90EB-95DD0415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6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718A9-1570-C344-9617-65EBD00FB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EEA2C-D96C-FB4D-8F42-0F29BB555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EF9C-318A-F94F-9985-46E5BA0D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ED1A-8EAD-5848-9B90-1AEE692F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F4A4F-8CAA-FD4F-8C81-EF8DFC0A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6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63E6-1637-1943-A9D4-BD7E4FC3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1449-6357-194B-89E2-9B36A6BA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085E-C215-A44B-894F-C822BF89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5E3C-130B-6646-B726-E6B2CEF3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625A2-865F-DB44-9B4B-EDB4DD8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FEE2-E698-8B4C-A7E1-BC6CF73F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4A81-2678-C64A-852E-CBCE1131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0BE1-9436-5B4C-8485-83398617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A6BC3-93A4-BF4C-9FA5-53C2F19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8F57E-62C4-2B47-AA68-3FDB1E1D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486B-49EC-E649-BBCE-65DC34C6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30EC-73F2-B744-8B50-3634059BC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BA132-05AE-D644-947F-FD35C761E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7D067-7FC0-7D43-B28D-EB343337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D2271-9CEA-F54B-9D09-D445200B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16B71-FB5E-494A-A41D-F5E04F34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3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20DB-BA95-6841-9ED1-26D0B9B2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F6A5F-33DD-FA42-A251-6461DC32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0F473-BB92-7B41-9C9B-D2801E625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1C3D6-BC18-A14E-B53B-807AB4CB0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8B200-72BE-234A-972F-57D9417B6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B8419-998A-0E46-8C97-DC57F055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0912B-4F81-FF42-BD0D-0B0962C1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4124D-A549-A44C-AAFD-2FD28D13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D995-CB0D-2648-B1B9-886CF602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673C8-99B5-C340-B71E-9F8CC47D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8D51-0589-974C-98FD-0A6C5A3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212B-0303-2945-A3F8-5250D39C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8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4319F-B80F-4742-AF90-3A368133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148E4-EDBF-104D-B1DC-06CF13BD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3180-FBA5-C34E-852C-8D4505FD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5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7D6B-4666-B44A-AD8E-D0907662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F6DE-DE49-124A-8F05-E35E462A2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6E52B-C590-E849-9B10-2A9D5F38D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F5981-7012-FB4C-ABAE-7F4809E3F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51948-6918-6A41-890C-E4461B93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60154-3A94-4E4D-9B29-5269F428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764E-4A51-4544-9861-8BD765F4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B1D93-D5BB-6647-AC6E-FDFB465FE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D6C97-91E4-B041-B75A-C90616F4E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37B4A-C6D8-7847-B636-E3272E0F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84392-5259-044B-AA59-BF7E76C9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07E2D-0166-004B-B35D-94548038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3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D34C0-62F9-1A44-B035-6A6F44DC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0E9C7-A158-A14C-A31B-AC465569E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4FCA0-8673-F34D-B147-41D529C06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09E6C-A8CA-A345-AE93-1EFCF8F78E1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7DF4E-9027-2E44-AE52-7DB8A2541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7E85-9428-ED4A-8FA7-93F902DCD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5F3D0-36D0-8C46-99B4-034D0E88F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cbinfrastructure/CBI%20Documents/_wiki/wikis/CBI-Documents.wiki/2988/Stages-Requirements" TargetMode="External"/><Relationship Id="rId2" Type="http://schemas.openxmlformats.org/officeDocument/2006/relationships/hyperlink" Target="https://github.com/thomhurst/BDTes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cbinfrastructure/cbi/_git/clearbank-templates?path=%2Fsf%2F.azuredevops%2Fpull_request_template.md&amp;_a=preview" TargetMode="External"/><Relationship Id="rId2" Type="http://schemas.openxmlformats.org/officeDocument/2006/relationships/hyperlink" Target="https://dev.azure.com/cbinfrastructure/cbi/_workitems/edit/1557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cbinfrastructure/cbi/_build/results?buildId=230148&amp;view=results" TargetMode="External"/><Relationship Id="rId2" Type="http://schemas.openxmlformats.org/officeDocument/2006/relationships/hyperlink" Target="https://dev.azure.com/cbinfrastructure/cbi/_build?pipelineNameFilter=transaction_monito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azure.com/cbinfrastructure/cbi/_git/transaction_monitoring-sf?path=%2Fazure-pipelines-ci.ya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F2D61C2-0FBF-5042-9B43-638162187D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558A7-D90D-C648-B102-DB3B64C8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51" y="2120564"/>
            <a:ext cx="11153327" cy="923330"/>
          </a:xfrm>
        </p:spPr>
        <p:txBody>
          <a:bodyPr wrap="square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rgbClr val="021563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Testing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88698-DA8C-494B-B611-17F54F99E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83837" y="3555042"/>
            <a:ext cx="5157787" cy="1585049"/>
          </a:xfrm>
        </p:spPr>
        <p:txBody>
          <a:bodyPr anchor="t" anchorCtr="0">
            <a:spAutoFit/>
          </a:bodyPr>
          <a:lstStyle/>
          <a:p>
            <a:pPr marL="0" indent="0" algn="ctr">
              <a:buClr>
                <a:srgbClr val="5184DC"/>
              </a:buClr>
              <a:buNone/>
            </a:pPr>
            <a:r>
              <a:rPr lang="en-US" sz="2000" b="1" dirty="0">
                <a:solidFill>
                  <a:srgbClr val="454A6B"/>
                </a:solidFill>
                <a:latin typeface="Century Gothic"/>
                <a:cs typeface="Arial"/>
              </a:rPr>
              <a:t>18/03/2021</a:t>
            </a:r>
          </a:p>
          <a:p>
            <a:pPr marL="0" indent="0" algn="ctr">
              <a:buClr>
                <a:srgbClr val="5184DC"/>
              </a:buClr>
              <a:buNone/>
            </a:pPr>
            <a:endParaRPr lang="en-US" sz="2000" b="1" dirty="0">
              <a:solidFill>
                <a:srgbClr val="454A6B"/>
              </a:solidFill>
              <a:latin typeface="Century Gothic"/>
              <a:cs typeface="Arial"/>
            </a:endParaRPr>
          </a:p>
          <a:p>
            <a:pPr marL="0" indent="0" algn="ctr">
              <a:buClr>
                <a:srgbClr val="5184DC"/>
              </a:buClr>
              <a:buNone/>
            </a:pPr>
            <a:r>
              <a:rPr lang="en-US" sz="2000" b="1" dirty="0">
                <a:solidFill>
                  <a:srgbClr val="454A6B"/>
                </a:solidFill>
                <a:latin typeface="Century Gothic"/>
                <a:cs typeface="Arial"/>
              </a:rPr>
              <a:t>Gabriel Ng</a:t>
            </a:r>
          </a:p>
          <a:p>
            <a:pPr marL="0" indent="0" algn="ctr">
              <a:buClr>
                <a:srgbClr val="5184DC"/>
              </a:buClr>
              <a:buNone/>
            </a:pPr>
            <a:r>
              <a:rPr lang="en-US" sz="2000" b="1" dirty="0">
                <a:solidFill>
                  <a:srgbClr val="454A6B"/>
                </a:solidFill>
                <a:latin typeface="Century Gothic"/>
                <a:cs typeface="Arial"/>
              </a:rPr>
              <a:t>Nigel Charlton</a:t>
            </a:r>
            <a:endParaRPr lang="en-US" sz="2000" b="1" dirty="0">
              <a:solidFill>
                <a:srgbClr val="454A6B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picture containing monitor&#10;&#10;Description automatically generated">
            <a:extLst>
              <a:ext uri="{FF2B5EF4-FFF2-40B4-BE49-F238E27FC236}">
                <a16:creationId xmlns:a16="http://schemas.microsoft.com/office/drawing/2014/main" id="{E3EA47E2-D5AB-CE45-A0AE-00827D1D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14" y="759771"/>
            <a:ext cx="2520000" cy="397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826BD-00D5-E049-946B-88028450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20" y="5026348"/>
            <a:ext cx="15494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4936C-4821-DA4C-8318-8D555C9F7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214" y="5180713"/>
            <a:ext cx="6223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B91F3-270D-6D48-82BF-E6384AA75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740" y="5173717"/>
            <a:ext cx="1155700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17991-D01B-C647-9020-595B9188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77" y="5397883"/>
            <a:ext cx="698500" cy="69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2CFEE-84F1-854D-9A49-DED22661B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150" y="3256077"/>
            <a:ext cx="17780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EFB011-C476-7144-A858-D7A1CF5B4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80" y="2722926"/>
            <a:ext cx="1117600" cy="1193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22E202-3115-1249-BCDE-C70382006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53" y="670929"/>
            <a:ext cx="1663700" cy="158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ACBF6A-AC90-7C4A-898F-78D08B6E0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19" y="1167006"/>
            <a:ext cx="736600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0584F-43F2-FE41-82A2-F921D29E52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55705" y="4315870"/>
            <a:ext cx="2159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419722-C077-9F44-966A-B54FFDF2C7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8740" y="1754421"/>
            <a:ext cx="13081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05A66-84C7-D048-BE75-C3F744FCA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8114" y="5372483"/>
            <a:ext cx="965200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2C4A0C-07A0-4F4B-8BE9-75E54BA889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31803" y="5632833"/>
            <a:ext cx="2095500" cy="927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3E6B5F-50B7-964F-8962-57C8F8E502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26805" y="2758050"/>
            <a:ext cx="6858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9971FF-5BB8-5746-A22B-0567A60FC2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90710" y="4543748"/>
            <a:ext cx="1244600" cy="1257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417163-DD2A-D347-9606-9B869D596F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56251" y="507348"/>
            <a:ext cx="1257300" cy="1257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EC86B3-2CDD-BD49-A390-3E561A4183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0311" y="3089491"/>
            <a:ext cx="2197100" cy="165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A8AD3D-CE19-9349-A540-DF99E7322D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14" y="3191961"/>
            <a:ext cx="520700" cy="139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B60E52-2DCD-4143-B8A2-DEE8F2350E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2671" y="759771"/>
            <a:ext cx="254000" cy="38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51FA13-B5D8-884C-9DB3-8B106D16D0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6671" y="1445368"/>
            <a:ext cx="1651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71169F-7962-E44D-AEAF-57A19FB0B9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989" y="4466917"/>
            <a:ext cx="1625600" cy="990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EF90D4-D237-DF47-BB54-3D0CCB841DC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43379" y="5762823"/>
            <a:ext cx="736600" cy="736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80512-C908-EC45-A847-9DA295EE5D0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70601" y="1014906"/>
            <a:ext cx="2286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8575422-D4D5-B84F-A66F-D6C9745750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57349" y="48848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C7634-6BDA-4388-903E-529410BA1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solidFill>
                  <a:srgbClr val="1F3864"/>
                </a:solidFill>
                <a:cs typeface="Calibri"/>
              </a:rPr>
              <a:t>Currently working with</a:t>
            </a:r>
          </a:p>
          <a:p>
            <a:pPr lvl="1"/>
            <a:r>
              <a:rPr lang="en-GB" dirty="0">
                <a:solidFill>
                  <a:srgbClr val="1F3864"/>
                </a:solidFill>
                <a:cs typeface="Calibri"/>
              </a:rPr>
              <a:t>Sharks (Statements)</a:t>
            </a:r>
          </a:p>
          <a:p>
            <a:pPr lvl="1"/>
            <a:r>
              <a:rPr lang="en-GB" dirty="0">
                <a:solidFill>
                  <a:srgbClr val="1F3864"/>
                </a:solidFill>
                <a:cs typeface="Calibri"/>
              </a:rPr>
              <a:t>Cobra (Repair &amp; Returns)</a:t>
            </a:r>
          </a:p>
          <a:p>
            <a:pPr lvl="1"/>
            <a:r>
              <a:rPr lang="en-GB" dirty="0">
                <a:solidFill>
                  <a:srgbClr val="1F3864"/>
                </a:solidFill>
                <a:cs typeface="Calibri"/>
              </a:rPr>
              <a:t>Bear (</a:t>
            </a:r>
            <a:r>
              <a:rPr lang="en-GB" dirty="0" err="1">
                <a:solidFill>
                  <a:srgbClr val="1F3864"/>
                </a:solidFill>
                <a:cs typeface="Calibri"/>
              </a:rPr>
              <a:t>FinCrime</a:t>
            </a:r>
            <a:r>
              <a:rPr lang="en-GB" dirty="0">
                <a:solidFill>
                  <a:srgbClr val="1F3864"/>
                </a:solidFill>
                <a:cs typeface="Calibri"/>
              </a:rPr>
              <a:t>)</a:t>
            </a:r>
          </a:p>
          <a:p>
            <a:r>
              <a:rPr lang="en-GB" dirty="0">
                <a:solidFill>
                  <a:srgbClr val="1F3864"/>
                </a:solidFill>
                <a:ea typeface="+mn-lt"/>
                <a:cs typeface="+mn-lt"/>
              </a:rPr>
              <a:t>Across Domain - MCCY/FX and </a:t>
            </a:r>
            <a:r>
              <a:rPr lang="en-GB" dirty="0" err="1">
                <a:solidFill>
                  <a:srgbClr val="1F3864"/>
                </a:solidFill>
                <a:ea typeface="+mn-lt"/>
                <a:cs typeface="+mn-lt"/>
              </a:rPr>
              <a:t>FinCrime</a:t>
            </a:r>
            <a:endParaRPr lang="en-GB" dirty="0">
              <a:solidFill>
                <a:srgbClr val="1F3864"/>
              </a:solidFill>
              <a:ea typeface="+mn-lt"/>
              <a:cs typeface="+mn-lt"/>
            </a:endParaRPr>
          </a:p>
          <a:p>
            <a:r>
              <a:rPr lang="en-GB" dirty="0">
                <a:solidFill>
                  <a:srgbClr val="1F3864"/>
                </a:solidFill>
                <a:ea typeface="+mn-lt"/>
                <a:cs typeface="+mn-lt"/>
              </a:rPr>
              <a:t>Joined last week</a:t>
            </a:r>
          </a:p>
          <a:p>
            <a:r>
              <a:rPr lang="en-GB" dirty="0">
                <a:solidFill>
                  <a:srgbClr val="1F3864"/>
                </a:solidFill>
                <a:ea typeface="+mn-lt"/>
                <a:cs typeface="+mn-lt"/>
              </a:rPr>
              <a:t>My role – Provide QA overall guidance, strategy with Dev Teams to steer, implement and align existing Test Architecture in </a:t>
            </a:r>
            <a:r>
              <a:rPr lang="en-GB" dirty="0" err="1">
                <a:solidFill>
                  <a:srgbClr val="1F3864"/>
                </a:solidFill>
                <a:ea typeface="+mn-lt"/>
                <a:cs typeface="+mn-lt"/>
              </a:rPr>
              <a:t>ClearBank</a:t>
            </a:r>
            <a:endParaRPr lang="en-GB" dirty="0">
              <a:solidFill>
                <a:srgbClr val="1F3864"/>
              </a:solidFill>
              <a:ea typeface="+mn-lt"/>
              <a:cs typeface="+mn-lt"/>
            </a:endParaRPr>
          </a:p>
          <a:p>
            <a:r>
              <a:rPr lang="en-GB" dirty="0">
                <a:solidFill>
                  <a:srgbClr val="1F3864"/>
                </a:solidFill>
                <a:cs typeface="Calibri"/>
              </a:rPr>
              <a:t>Usually participate in stand-ups/refinements, occasionally planning/retro – alternate between teams</a:t>
            </a:r>
          </a:p>
          <a:p>
            <a:endParaRPr lang="en-GB" dirty="0">
              <a:solidFill>
                <a:srgbClr val="1F3864"/>
              </a:solidFill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EA8832-0D38-469B-B026-0D8580135090}"/>
              </a:ext>
            </a:extLst>
          </p:cNvPr>
          <p:cNvSpPr txBox="1">
            <a:spLocks/>
          </p:cNvSpPr>
          <p:nvPr/>
        </p:nvSpPr>
        <p:spPr>
          <a:xfrm>
            <a:off x="333154" y="1846"/>
            <a:ext cx="11490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21563"/>
                </a:solidFill>
                <a:latin typeface="Century Gothic"/>
              </a:rPr>
              <a:t>Welcome!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EA8832-0D38-469B-B026-0D8580135090}"/>
              </a:ext>
            </a:extLst>
          </p:cNvPr>
          <p:cNvSpPr txBox="1">
            <a:spLocks/>
          </p:cNvSpPr>
          <p:nvPr/>
        </p:nvSpPr>
        <p:spPr>
          <a:xfrm>
            <a:off x="333154" y="1846"/>
            <a:ext cx="11490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21563"/>
                </a:solidFill>
                <a:latin typeface="Century Gothic"/>
              </a:rPr>
              <a:t>Test Pyramid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F6139-21C0-4DAC-BDF5-9AD685727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067" y="1086372"/>
            <a:ext cx="4794114" cy="53508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509D7-1444-448D-A65D-DA4E9324BA11}"/>
              </a:ext>
            </a:extLst>
          </p:cNvPr>
          <p:cNvSpPr txBox="1"/>
          <p:nvPr/>
        </p:nvSpPr>
        <p:spPr>
          <a:xfrm>
            <a:off x="5010180" y="3893010"/>
            <a:ext cx="53497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 memory tests(sometimes referred to as Acceptance tests, Behavioural tests), covers what unit tests cant, but still runs in memory</a:t>
            </a:r>
          </a:p>
          <a:p>
            <a:r>
              <a:rPr lang="en-GB" sz="1100" dirty="0" err="1"/>
              <a:t>ie</a:t>
            </a:r>
            <a:r>
              <a:rPr lang="en-GB" sz="1100" dirty="0"/>
              <a:t>: Validation as part of middleware, can’t unit test the middleware,</a:t>
            </a:r>
          </a:p>
          <a:p>
            <a:r>
              <a:rPr lang="en-GB" sz="1100" dirty="0"/>
              <a:t>load up the service in memory and test against it; able to inject in mocked client to not rely on real downstream systems</a:t>
            </a:r>
          </a:p>
          <a:p>
            <a:r>
              <a:rPr lang="en-GB" sz="1100" dirty="0"/>
              <a:t>- Some teams choose to have component tests over unit tests, team can decide which one would be more appropriate overall (Azure Build Pipeline)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D7BBC-A02A-4D36-8424-81E10ED26255}"/>
              </a:ext>
            </a:extLst>
          </p:cNvPr>
          <p:cNvSpPr txBox="1"/>
          <p:nvPr/>
        </p:nvSpPr>
        <p:spPr>
          <a:xfrm>
            <a:off x="5619181" y="3141025"/>
            <a:ext cx="534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Tests to be run/interacting against deployed services/endpoint. </a:t>
            </a:r>
          </a:p>
          <a:p>
            <a:r>
              <a:rPr lang="en-GB" sz="1200" dirty="0"/>
              <a:t>- For downstream systems/third party providers (Feature space, MCCY Wires) we would use emulators (Azure Release Pipeline)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A13D5-5798-422E-8C9C-CB3641EF96AF}"/>
              </a:ext>
            </a:extLst>
          </p:cNvPr>
          <p:cNvSpPr txBox="1"/>
          <p:nvPr/>
        </p:nvSpPr>
        <p:spPr>
          <a:xfrm>
            <a:off x="3782324" y="2437665"/>
            <a:ext cx="5349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Lightweight, happy pass flow, negative flow, live proving, webhooks 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872C5C-EBF8-45CE-A6BF-3A5C158B8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88" t="18870" r="10807" b="75550"/>
          <a:stretch/>
        </p:blipFill>
        <p:spPr>
          <a:xfrm>
            <a:off x="6078279" y="961744"/>
            <a:ext cx="5661196" cy="966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1A56B8-49EE-4E56-AD12-4AB9BDE313F0}"/>
              </a:ext>
            </a:extLst>
          </p:cNvPr>
          <p:cNvSpPr txBox="1"/>
          <p:nvPr/>
        </p:nvSpPr>
        <p:spPr>
          <a:xfrm>
            <a:off x="5317810" y="5345914"/>
            <a:ext cx="5349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Mocks out specific services, test methods/service,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69258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EA8832-0D38-469B-B026-0D8580135090}"/>
              </a:ext>
            </a:extLst>
          </p:cNvPr>
          <p:cNvSpPr txBox="1">
            <a:spLocks/>
          </p:cNvSpPr>
          <p:nvPr/>
        </p:nvSpPr>
        <p:spPr>
          <a:xfrm>
            <a:off x="333154" y="1846"/>
            <a:ext cx="11490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21563"/>
                </a:solidFill>
                <a:latin typeface="Century Gothic"/>
              </a:rPr>
              <a:t>Shift Left, BDD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BAAB-F211-4C3C-A78E-3698D4FB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General approach is to test early in the SDLC, promote shift-left testing to ensure better test coverage, scope for test automation</a:t>
            </a:r>
          </a:p>
          <a:p>
            <a:r>
              <a:rPr lang="en-GB" dirty="0"/>
              <a:t>Dev team should always have testing mindset during refinement sessions when grooming PBIs, open discussion on how/what to tests, tools</a:t>
            </a:r>
          </a:p>
          <a:p>
            <a:pPr>
              <a:lnSpc>
                <a:spcPct val="170000"/>
              </a:lnSpc>
            </a:pPr>
            <a:r>
              <a:rPr lang="en-GB" dirty="0"/>
              <a:t>All stories should be written in a way that should be testable (Follow agile INVEST approach)</a:t>
            </a:r>
          </a:p>
          <a:p>
            <a:pPr>
              <a:lnSpc>
                <a:spcPct val="120000"/>
              </a:lnSpc>
            </a:pPr>
            <a:r>
              <a:rPr lang="en-GB" dirty="0"/>
              <a:t>Component/Integration/E2E tests should be written in BDD approach for BAs/Stakeholders/ </a:t>
            </a:r>
            <a:r>
              <a:rPr lang="en-GB" dirty="0" err="1"/>
              <a:t>Pos</a:t>
            </a:r>
            <a:r>
              <a:rPr lang="en-GB" dirty="0"/>
              <a:t> (Business) to understand and review functionality implemented to ensure requirements are met, PR/SRs reviews </a:t>
            </a:r>
          </a:p>
          <a:p>
            <a:pPr>
              <a:lnSpc>
                <a:spcPct val="120000"/>
              </a:lnSpc>
            </a:pPr>
            <a:r>
              <a:rPr lang="en-GB" dirty="0"/>
              <a:t>Avoid creating tech debt for tests to be written after implementation</a:t>
            </a:r>
          </a:p>
          <a:p>
            <a:pPr>
              <a:lnSpc>
                <a:spcPct val="120000"/>
              </a:lnSpc>
            </a:pPr>
            <a:r>
              <a:rPr lang="en-GB" dirty="0"/>
              <a:t>Test tasks to be created during planning sessions and take into consideration when story pointing</a:t>
            </a:r>
          </a:p>
          <a:p>
            <a:r>
              <a:rPr lang="en-GB" dirty="0"/>
              <a:t>Test tools – (Existing teams/repos uses </a:t>
            </a:r>
            <a:r>
              <a:rPr lang="en-GB" dirty="0" err="1"/>
              <a:t>Specflow</a:t>
            </a:r>
            <a:r>
              <a:rPr lang="en-GB" dirty="0"/>
              <a:t>) Trying to move away and adopting </a:t>
            </a:r>
            <a:r>
              <a:rPr lang="en-GB" b="1" dirty="0"/>
              <a:t>BDTest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https://github.com/thomhurst/BDTest</a:t>
            </a:r>
            <a:r>
              <a:rPr lang="en-GB" dirty="0"/>
              <a:t>, HTTP client, </a:t>
            </a:r>
            <a:r>
              <a:rPr lang="en-GB" dirty="0" err="1"/>
              <a:t>RestSharp</a:t>
            </a:r>
            <a:endParaRPr lang="en-GB" dirty="0"/>
          </a:p>
          <a:p>
            <a:r>
              <a:rPr lang="en-GB" dirty="0"/>
              <a:t>Code Coverage on build pipelines, must be over 80%, </a:t>
            </a:r>
            <a:r>
              <a:rPr lang="en-GB" b="1" dirty="0" err="1"/>
              <a:t>Cobertura</a:t>
            </a:r>
            <a:r>
              <a:rPr lang="en-GB" dirty="0"/>
              <a:t> being used in other teams</a:t>
            </a:r>
          </a:p>
          <a:p>
            <a:pPr>
              <a:lnSpc>
                <a:spcPct val="120000"/>
              </a:lnSpc>
            </a:pPr>
            <a:r>
              <a:rPr lang="en-GB" dirty="0"/>
              <a:t>Occasions where manual testing is needed; </a:t>
            </a:r>
            <a:r>
              <a:rPr lang="en-GB" dirty="0" err="1"/>
              <a:t>ie</a:t>
            </a:r>
            <a:r>
              <a:rPr lang="en-GB" dirty="0"/>
              <a:t>: due to downstream systems/ UAT to ensure event has arrived from service bus, edge cases (use as last resort)</a:t>
            </a:r>
          </a:p>
          <a:p>
            <a:r>
              <a:rPr lang="en-GB" dirty="0"/>
              <a:t>Start thinking about Performance Testing </a:t>
            </a:r>
            <a:r>
              <a:rPr lang="en-GB" dirty="0" err="1"/>
              <a:t>strateg</a:t>
            </a:r>
            <a:r>
              <a:rPr lang="en-GB" dirty="0"/>
              <a:t> =&gt; currently only for Market - Market/Stable/Scale business phases, MCCY currently in Market phase</a:t>
            </a:r>
          </a:p>
          <a:p>
            <a:r>
              <a:rPr lang="en-GB" dirty="0">
                <a:hlinkClick r:id="rId3"/>
              </a:rPr>
              <a:t>https://dev.azure.com/cbinfrastructure/CBI%20Documents/_wiki/wikis/CBI-Documents.wiki/2988/Stages-Requirements</a:t>
            </a:r>
            <a:endParaRPr lang="en-GB" dirty="0"/>
          </a:p>
          <a:p>
            <a:r>
              <a:rPr lang="en-GB" dirty="0"/>
              <a:t>Going forward, to maintain any existing tests if any </a:t>
            </a:r>
          </a:p>
          <a:p>
            <a:r>
              <a:rPr lang="en-GB" b="1" i="1" dirty="0"/>
              <a:t>Quick run through of </a:t>
            </a:r>
            <a:r>
              <a:rPr lang="en-GB" b="1" i="1" dirty="0" err="1"/>
              <a:t>FinCrime</a:t>
            </a:r>
            <a:r>
              <a:rPr lang="en-GB" b="1" i="1" dirty="0"/>
              <a:t> Repo</a:t>
            </a:r>
          </a:p>
          <a:p>
            <a:r>
              <a:rPr lang="en-GB" b="1" i="1" dirty="0"/>
              <a:t>MCCY E2E tests (Nigel Demo, BDTest)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48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EA8832-0D38-469B-B026-0D8580135090}"/>
              </a:ext>
            </a:extLst>
          </p:cNvPr>
          <p:cNvSpPr txBox="1">
            <a:spLocks/>
          </p:cNvSpPr>
          <p:nvPr/>
        </p:nvSpPr>
        <p:spPr>
          <a:xfrm>
            <a:off x="333154" y="1846"/>
            <a:ext cx="11490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21563"/>
                </a:solidFill>
                <a:latin typeface="Century Gothic"/>
              </a:rPr>
              <a:t>Pull Requests, Software Release (PR,SR)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BAAB-F211-4C3C-A78E-3698D4FB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GB" sz="2000" dirty="0"/>
              <a:t>PR – 4 Eyes: Dev on the team, QA/SDET, Security Champion (Teams Group PR groups)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SR – (Work items Azure Dev Ops) To go beyond staging to SIM etc, signed off by QA(PR count as 1) Domain (POs, Senior Tech Manager), Release Team</a:t>
            </a:r>
          </a:p>
          <a:p>
            <a:pPr>
              <a:lnSpc>
                <a:spcPct val="160000"/>
              </a:lnSpc>
            </a:pPr>
            <a:r>
              <a:rPr lang="en-GB" sz="2000" dirty="0">
                <a:hlinkClick r:id="rId2"/>
              </a:rPr>
              <a:t>https://dev.azure.com/cbinfrastructure/cbi/_workitems/edit/155740</a:t>
            </a:r>
            <a:endParaRPr lang="en-GB" sz="2000" dirty="0"/>
          </a:p>
          <a:p>
            <a:pPr>
              <a:lnSpc>
                <a:spcPct val="160000"/>
              </a:lnSpc>
            </a:pPr>
            <a:r>
              <a:rPr lang="en-GB" sz="2000" dirty="0"/>
              <a:t>Agreement on who should take on role of the team’s QA Champion and security champion</a:t>
            </a:r>
          </a:p>
          <a:p>
            <a:pPr>
              <a:lnSpc>
                <a:spcPct val="160000"/>
              </a:lnSpc>
            </a:pPr>
            <a:r>
              <a:rPr lang="en-GB" sz="2000" dirty="0">
                <a:hlinkClick r:id="rId3"/>
              </a:rPr>
              <a:t>PR Template</a:t>
            </a:r>
            <a:endParaRPr lang="en-GB" sz="2000" dirty="0"/>
          </a:p>
          <a:p>
            <a:pPr>
              <a:lnSpc>
                <a:spcPct val="160000"/>
              </a:lnSpc>
            </a:pPr>
            <a:r>
              <a:rPr lang="en-GB" sz="2000" b="0" i="0" dirty="0">
                <a:effectLst/>
                <a:latin typeface="Segoe UI" panose="020B0502040204020203" pitchFamily="34" charset="0"/>
              </a:rPr>
              <a:t>Deploy to test environment -&gt; PR-&gt; Merge -&gt; Deploy to staging -&gt; </a:t>
            </a:r>
            <a:r>
              <a:rPr lang="en-GB" sz="20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Load test (daily </a:t>
            </a:r>
            <a:r>
              <a:rPr lang="en-GB" sz="2000" b="0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FinCrime</a:t>
            </a:r>
            <a:r>
              <a:rPr lang="en-GB" sz="20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, Sterling) </a:t>
            </a:r>
            <a:r>
              <a:rPr lang="en-GB" sz="2000" b="0" i="0" dirty="0">
                <a:effectLst/>
                <a:latin typeface="Segoe UI" panose="020B0502040204020203" pitchFamily="34" charset="0"/>
              </a:rPr>
              <a:t>-&gt; SR -&gt; Sim -&gt; Prod</a:t>
            </a:r>
            <a:endParaRPr lang="en-GB" sz="2000" dirty="0"/>
          </a:p>
          <a:p>
            <a:pPr>
              <a:lnSpc>
                <a:spcPct val="160000"/>
              </a:lnSpc>
            </a:pPr>
            <a:endParaRPr lang="en-GB" sz="2000" dirty="0"/>
          </a:p>
          <a:p>
            <a:pPr marL="0" indent="0">
              <a:lnSpc>
                <a:spcPct val="160000"/>
              </a:lnSpc>
              <a:buNone/>
            </a:pPr>
            <a:endParaRPr lang="en-GB" sz="2000" dirty="0"/>
          </a:p>
          <a:p>
            <a:pPr>
              <a:lnSpc>
                <a:spcPct val="160000"/>
              </a:lnSpc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86CE8-DC11-40BB-ACE1-B9E6BCAE5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6" t="33472" r="69844" b="54862"/>
          <a:stretch/>
        </p:blipFill>
        <p:spPr>
          <a:xfrm>
            <a:off x="10017684" y="1625692"/>
            <a:ext cx="1805721" cy="838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6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EA8832-0D38-469B-B026-0D8580135090}"/>
              </a:ext>
            </a:extLst>
          </p:cNvPr>
          <p:cNvSpPr txBox="1">
            <a:spLocks/>
          </p:cNvSpPr>
          <p:nvPr/>
        </p:nvSpPr>
        <p:spPr>
          <a:xfrm>
            <a:off x="333154" y="1846"/>
            <a:ext cx="11490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21563"/>
                </a:solidFill>
                <a:latin typeface="Century Gothic"/>
              </a:rPr>
              <a:t>Pull Requests, Software Release (PR,SR)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D5B4A-9D02-45F6-907C-BDB43F22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33008" r="28750" b="44023"/>
          <a:stretch/>
        </p:blipFill>
        <p:spPr>
          <a:xfrm>
            <a:off x="3325554" y="1825624"/>
            <a:ext cx="2752725" cy="3096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AA112-B79C-4F5E-90E8-367E737D9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0" t="33959" r="28750" b="37239"/>
          <a:stretch/>
        </p:blipFill>
        <p:spPr>
          <a:xfrm>
            <a:off x="838200" y="1825624"/>
            <a:ext cx="2276477" cy="3211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546666-31F1-4591-83E4-37E93A8B1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78" t="38539" r="45079" b="13724"/>
          <a:stretch/>
        </p:blipFill>
        <p:spPr>
          <a:xfrm>
            <a:off x="6761455" y="1444624"/>
            <a:ext cx="4631739" cy="4775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524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EA8832-0D38-469B-B026-0D8580135090}"/>
              </a:ext>
            </a:extLst>
          </p:cNvPr>
          <p:cNvSpPr txBox="1">
            <a:spLocks/>
          </p:cNvSpPr>
          <p:nvPr/>
        </p:nvSpPr>
        <p:spPr>
          <a:xfrm>
            <a:off x="333154" y="1846"/>
            <a:ext cx="11490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Environments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F2439-8932-481A-92C0-9E58476E6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Each Hives has their own environment, MCCY environment to be created going forward (currently its Test Lemur for MCCY)</a:t>
            </a:r>
          </a:p>
          <a:p>
            <a:r>
              <a:rPr lang="en-GB" dirty="0"/>
              <a:t>Test, Staging, SIM, Prod </a:t>
            </a:r>
          </a:p>
          <a:p>
            <a:r>
              <a:rPr lang="en-GB" dirty="0"/>
              <a:t>For SIM/Prod deployments, requires Dev’s team lead approval</a:t>
            </a:r>
          </a:p>
          <a:p>
            <a:r>
              <a:rPr lang="en-GB" dirty="0"/>
              <a:t>Build Pipeline, Release Pipeline</a:t>
            </a:r>
          </a:p>
          <a:p>
            <a:r>
              <a:rPr lang="en-GB" dirty="0">
                <a:hlinkClick r:id="rId2"/>
              </a:rPr>
              <a:t>https://dev.azure.com/cbinfrastructure/cbi/_build?pipelineNameFilter=transaction_monitoring</a:t>
            </a:r>
            <a:endParaRPr lang="en-GB" dirty="0"/>
          </a:p>
          <a:p>
            <a:r>
              <a:rPr lang="en-GB" dirty="0">
                <a:hlinkClick r:id="rId3"/>
              </a:rPr>
              <a:t>https://dev.azure.com/cbinfrastructure/cbi/_build/results?buildId=230148&amp;view=results</a:t>
            </a:r>
            <a:endParaRPr lang="en-GB" dirty="0"/>
          </a:p>
          <a:p>
            <a:r>
              <a:rPr lang="en-GB" dirty="0"/>
              <a:t>V2 </a:t>
            </a:r>
            <a:r>
              <a:rPr lang="en-GB" dirty="0" err="1"/>
              <a:t>Yaml</a:t>
            </a:r>
            <a:r>
              <a:rPr lang="en-GB" dirty="0"/>
              <a:t> pipelines being used currently </a:t>
            </a:r>
            <a:r>
              <a:rPr lang="en-GB" dirty="0">
                <a:hlinkClick r:id="rId4"/>
              </a:rPr>
              <a:t>https://dev.azure.com/cbinfrastructure/cbi/_git/transaction_monitoring-sf?path=%2Fazure-pipelines-ci.yaml</a:t>
            </a:r>
            <a:endParaRPr lang="en-GB" dirty="0"/>
          </a:p>
          <a:p>
            <a:r>
              <a:rPr lang="en-GB" dirty="0"/>
              <a:t>TF pipeline runs first, follow by SF Build -&gt; Release</a:t>
            </a:r>
          </a:p>
          <a:p>
            <a:r>
              <a:rPr lang="en-GB" dirty="0"/>
              <a:t>Cut off time for SR deployments is 4pm UK GMT UK Time, daily</a:t>
            </a:r>
          </a:p>
          <a:p>
            <a:r>
              <a:rPr lang="en-GB" dirty="0"/>
              <a:t>Demo of Azure Portal (Nigel)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33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F9FC68C95E1741B780FF33C219B7FB" ma:contentTypeVersion="12" ma:contentTypeDescription="Create a new document." ma:contentTypeScope="" ma:versionID="5d81258cca8776f8cce28ee89dd41a53">
  <xsd:schema xmlns:xsd="http://www.w3.org/2001/XMLSchema" xmlns:xs="http://www.w3.org/2001/XMLSchema" xmlns:p="http://schemas.microsoft.com/office/2006/metadata/properties" xmlns:ns2="7b962d60-d897-46b4-b5e1-c7cb47119613" xmlns:ns3="e491b5ed-51ab-4d98-94ee-2069932955a7" targetNamespace="http://schemas.microsoft.com/office/2006/metadata/properties" ma:root="true" ma:fieldsID="e519ab7a324b5b2dbb6d8d3a65b55573" ns2:_="" ns3:_="">
    <xsd:import namespace="7b962d60-d897-46b4-b5e1-c7cb47119613"/>
    <xsd:import namespace="e491b5ed-51ab-4d98-94ee-206993295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62d60-d897-46b4-b5e1-c7cb471196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1b5ed-51ab-4d98-94ee-206993295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27F7A8-57B5-49D3-B03C-1989B4D5E67A}">
  <ds:schemaRefs>
    <ds:schemaRef ds:uri="7b962d60-d897-46b4-b5e1-c7cb47119613"/>
    <ds:schemaRef ds:uri="e491b5ed-51ab-4d98-94ee-2069932955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697E79-F937-4990-A3F3-80E67F5632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F12C36-91F7-4CAB-A8E5-E8F3288BB327}">
  <ds:schemaRefs>
    <ds:schemaRef ds:uri="7b962d60-d897-46b4-b5e1-c7cb47119613"/>
    <ds:schemaRef ds:uri="e491b5ed-51ab-4d98-94ee-2069932955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808</Words>
  <Application>Microsoft Office PowerPoint</Application>
  <PresentationFormat>Widescreen</PresentationFormat>
  <Paragraphs>60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Segoe UI</vt:lpstr>
      <vt:lpstr>Office Theme</vt:lpstr>
      <vt:lpstr>Testing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 pallet</dc:title>
  <dc:creator>Pelumi Igunnubole</dc:creator>
  <cp:lastModifiedBy>Gabriel</cp:lastModifiedBy>
  <cp:revision>31</cp:revision>
  <dcterms:created xsi:type="dcterms:W3CDTF">2020-06-08T15:30:10Z</dcterms:created>
  <dcterms:modified xsi:type="dcterms:W3CDTF">2021-03-18T10:57:40Z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0x010100C2F9FC68C95E1741B780FF33C219B7FB</vt:lpwstr>
  </property>
</Properties>
</file>